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13" r:id="rId1"/>
  </p:sldMasterIdLst>
  <p:sldIdLst>
    <p:sldId id="256" r:id="rId2"/>
    <p:sldId id="275" r:id="rId3"/>
    <p:sldId id="257" r:id="rId4"/>
    <p:sldId id="262" r:id="rId5"/>
    <p:sldId id="263" r:id="rId6"/>
    <p:sldId id="259" r:id="rId7"/>
    <p:sldId id="261" r:id="rId8"/>
    <p:sldId id="264" r:id="rId9"/>
    <p:sldId id="266" r:id="rId10"/>
    <p:sldId id="267" r:id="rId11"/>
    <p:sldId id="270" r:id="rId12"/>
    <p:sldId id="274" r:id="rId13"/>
    <p:sldId id="268" r:id="rId14"/>
    <p:sldId id="271" r:id="rId15"/>
    <p:sldId id="269" r:id="rId16"/>
    <p:sldId id="272" r:id="rId17"/>
    <p:sldId id="273" r:id="rId18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94687" autoAdjust="0"/>
  </p:normalViewPr>
  <p:slideViewPr>
    <p:cSldViewPr snapToGrid="0" snapToObjects="1">
      <p:cViewPr varScale="1">
        <p:scale>
          <a:sx n="99" d="100"/>
          <a:sy n="99" d="100"/>
        </p:scale>
        <p:origin x="-18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29/03/13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F32-FBC3-C94B-904D-8506FE3BBF7D}" type="datetimeFigureOut">
              <a:rPr lang="fr-FR" smtClean="0"/>
              <a:t>29/03/13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5B50-AE2E-CB43-9AD1-83897136A1C9}" type="slidenum">
              <a:rPr lang="fr-FR" smtClean="0"/>
              <a:t>‹#›</a:t>
            </a:fld>
            <a:endParaRPr lang="fr-FR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F32-FBC3-C94B-904D-8506FE3BBF7D}" type="datetimeFigureOut">
              <a:rPr lang="fr-FR" smtClean="0"/>
              <a:t>29/03/13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5B50-AE2E-CB43-9AD1-83897136A1C9}" type="slidenum">
              <a:rPr lang="fr-FR" smtClean="0"/>
              <a:t>‹#›</a:t>
            </a:fld>
            <a:endParaRPr lang="fr-FR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F32-FBC3-C94B-904D-8506FE3BBF7D}" type="datetimeFigureOut">
              <a:rPr lang="fr-FR" smtClean="0"/>
              <a:t>29/03/13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5B50-AE2E-CB43-9AD1-83897136A1C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F32-FBC3-C94B-904D-8506FE3BBF7D}" type="datetimeFigureOut">
              <a:rPr lang="fr-FR" smtClean="0"/>
              <a:t>29/03/13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5B50-AE2E-CB43-9AD1-83897136A1C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F32-FBC3-C94B-904D-8506FE3BBF7D}" type="datetimeFigureOut">
              <a:rPr lang="fr-FR" smtClean="0"/>
              <a:t>29/03/13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F32-FBC3-C94B-904D-8506FE3BBF7D}" type="datetimeFigureOut">
              <a:rPr lang="fr-FR" smtClean="0"/>
              <a:t>29/03/13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5B50-AE2E-CB43-9AD1-83897136A1C9}" type="slidenum">
              <a:rPr lang="fr-FR" smtClean="0"/>
              <a:t>‹#›</a:t>
            </a:fld>
            <a:endParaRPr lang="fr-FR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s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F32-FBC3-C94B-904D-8506FE3BBF7D}" type="datetimeFigureOut">
              <a:rPr lang="fr-FR" smtClean="0"/>
              <a:t>29/03/13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5B50-AE2E-CB43-9AD1-83897136A1C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u-dessus de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F32-FBC3-C94B-904D-8506FE3BBF7D}" type="datetimeFigureOut">
              <a:rPr lang="fr-FR" smtClean="0"/>
              <a:t>29/03/13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5B50-AE2E-CB43-9AD1-83897136A1C9}" type="slidenum">
              <a:rPr lang="fr-FR" smtClean="0"/>
              <a:t>‹#›</a:t>
            </a:fld>
            <a:endParaRPr lang="fr-FR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s au-dessus de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F32-FBC3-C94B-904D-8506FE3BBF7D}" type="datetimeFigureOut">
              <a:rPr lang="fr-FR" smtClean="0"/>
              <a:t>29/03/13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5B50-AE2E-CB43-9AD1-83897136A1C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F32-FBC3-C94B-904D-8506FE3BBF7D}" type="datetimeFigureOut">
              <a:rPr lang="fr-FR" smtClean="0"/>
              <a:t>29/03/13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5B50-AE2E-CB43-9AD1-83897136A1C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F32-FBC3-C94B-904D-8506FE3BBF7D}" type="datetimeFigureOut">
              <a:rPr lang="fr-FR" smtClean="0"/>
              <a:t>29/03/13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5B50-AE2E-CB43-9AD1-83897136A1C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F32-FBC3-C94B-904D-8506FE3BBF7D}" type="datetimeFigureOut">
              <a:rPr lang="fr-FR" smtClean="0"/>
              <a:t>29/03/13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5B50-AE2E-CB43-9AD1-83897136A1C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 avec filigran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fr-FR" smtClean="0"/>
              <a:t>Cliquez et modifiez le titre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BD6D0F32-FBC3-C94B-904D-8506FE3BBF7D}" type="datetimeFigureOut">
              <a:rPr lang="fr-FR" smtClean="0"/>
              <a:t>29/03/13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E75B5B50-AE2E-CB43-9AD1-83897136A1C9}" type="slidenum">
              <a:rPr lang="fr-FR" smtClean="0"/>
              <a:t>‹#›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29/03/13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avec filigran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F32-FBC3-C94B-904D-8506FE3BBF7D}" type="datetimeFigureOut">
              <a:rPr lang="fr-FR" smtClean="0"/>
              <a:t>29/03/13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5B50-AE2E-CB43-9AD1-83897136A1C9}" type="slidenum">
              <a:rPr lang="fr-FR" smtClean="0"/>
              <a:t>‹#›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avec imag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F32-FBC3-C94B-904D-8506FE3BBF7D}" type="datetimeFigureOut">
              <a:rPr lang="fr-FR" smtClean="0"/>
              <a:t>29/03/13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5B50-AE2E-CB43-9AD1-83897136A1C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F32-FBC3-C94B-904D-8506FE3BBF7D}" type="datetimeFigureOut">
              <a:rPr lang="fr-FR" smtClean="0"/>
              <a:t>29/03/13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5B50-AE2E-CB43-9AD1-83897136A1C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F32-FBC3-C94B-904D-8506FE3BBF7D}" type="datetimeFigureOut">
              <a:rPr lang="fr-FR" smtClean="0"/>
              <a:t>29/03/13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5B50-AE2E-CB43-9AD1-83897136A1C9}" type="slidenum">
              <a:rPr lang="fr-FR" smtClean="0"/>
              <a:t>‹#›</a:t>
            </a:fld>
            <a:endParaRPr lang="fr-FR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us, Haut et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F32-FBC3-C94B-904D-8506FE3BBF7D}" type="datetimeFigureOut">
              <a:rPr lang="fr-FR" smtClean="0"/>
              <a:t>29/03/13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5B50-AE2E-CB43-9AD1-83897136A1C9}" type="slidenum">
              <a:rPr lang="fr-FR" smtClean="0"/>
              <a:t>‹#›</a:t>
            </a:fld>
            <a:endParaRPr lang="fr-FR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BD6D0F32-FBC3-C94B-904D-8506FE3BBF7D}" type="datetimeFigureOut">
              <a:rPr lang="fr-FR" smtClean="0"/>
              <a:t>29/03/13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E75B5B50-AE2E-CB43-9AD1-83897136A1C9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14" r:id="rId1"/>
    <p:sldLayoutId id="2147485415" r:id="rId2"/>
    <p:sldLayoutId id="2147485416" r:id="rId3"/>
    <p:sldLayoutId id="2147485417" r:id="rId4"/>
    <p:sldLayoutId id="2147485418" r:id="rId5"/>
    <p:sldLayoutId id="2147485419" r:id="rId6"/>
    <p:sldLayoutId id="2147485420" r:id="rId7"/>
    <p:sldLayoutId id="2147485421" r:id="rId8"/>
    <p:sldLayoutId id="2147485422" r:id="rId9"/>
    <p:sldLayoutId id="2147485423" r:id="rId10"/>
    <p:sldLayoutId id="2147485424" r:id="rId11"/>
    <p:sldLayoutId id="2147485425" r:id="rId12"/>
    <p:sldLayoutId id="2147485426" r:id="rId13"/>
    <p:sldLayoutId id="2147485427" r:id="rId14"/>
    <p:sldLayoutId id="2147485428" r:id="rId15"/>
    <p:sldLayoutId id="2147485429" r:id="rId16"/>
    <p:sldLayoutId id="2147485430" r:id="rId17"/>
    <p:sldLayoutId id="2147485431" r:id="rId18"/>
    <p:sldLayoutId id="2147485432" r:id="rId19"/>
    <p:sldLayoutId id="2147485433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uractiv.com/cap/eu-agricultural-research-tackle-food-security/article-182721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plantphysiol.org/content/124/3/923.full" TargetMode="External"/><Relationship Id="rId12" Type="http://schemas.openxmlformats.org/officeDocument/2006/relationships/hyperlink" Target="http://www.gmo-compass.org/eng/agri_biotechnology/sustainability/553.is_sustainable_farming.html" TargetMode="External"/><Relationship Id="rId13" Type="http://schemas.openxmlformats.org/officeDocument/2006/relationships/hyperlink" Target="http://www.isaaa.org/purchasepublications/itemdescription.asp?ItemType=BRIEFS&amp;Control=IB044-201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schooltoday.com/" TargetMode="External"/><Relationship Id="rId3" Type="http://schemas.openxmlformats.org/officeDocument/2006/relationships/hyperlink" Target="http://www.actu-environnement.com/ae/dictionnaire_environnement/definition/agriculture_intensive.php4" TargetMode="External"/><Relationship Id="rId4" Type="http://schemas.openxmlformats.org/officeDocument/2006/relationships/hyperlink" Target="http://encyclopedia.thefreedictionary.com/battery+farm" TargetMode="External"/><Relationship Id="rId5" Type="http://schemas.openxmlformats.org/officeDocument/2006/relationships/hyperlink" Target="http://www.euractiv.com/cap/intensive-farming-ecologically-s-linksdossier-506029" TargetMode="External"/><Relationship Id="rId6" Type="http://schemas.openxmlformats.org/officeDocument/2006/relationships/hyperlink" Target="http://animalrights.about.com/od/animalsusedforfood/g/What-Is-A-Battery-Cage.htm" TargetMode="External"/><Relationship Id="rId7" Type="http://schemas.openxmlformats.org/officeDocument/2006/relationships/hyperlink" Target="http://organic.about.com/od/organicdefinition1/g/Genetically-Modified-Organisms.htm" TargetMode="External"/><Relationship Id="rId8" Type="http://schemas.openxmlformats.org/officeDocument/2006/relationships/hyperlink" Target="http://www.wisegeek.org/what-is-intensive-agriculture.htm%23slideshow" TargetMode="External"/><Relationship Id="rId9" Type="http://schemas.openxmlformats.org/officeDocument/2006/relationships/hyperlink" Target="http://csanad.hubpages.com/hub/GMO-advantages-and-disadvantages" TargetMode="External"/><Relationship Id="rId10" Type="http://schemas.openxmlformats.org/officeDocument/2006/relationships/hyperlink" Target="http://www.environment-agency.gov.uk/business/sectors/32795.asp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Norman_Borlau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8424" y="-172631"/>
            <a:ext cx="10692000" cy="712041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35035" y="430145"/>
            <a:ext cx="8194008" cy="1618167"/>
          </a:xfrm>
        </p:spPr>
        <p:txBody>
          <a:bodyPr>
            <a:noAutofit/>
          </a:bodyPr>
          <a:lstStyle/>
          <a:p>
            <a:r>
              <a:rPr lang="fr-FR" sz="72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Intensive Agriculture </a:t>
            </a:r>
            <a:endParaRPr lang="fr-FR" sz="72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963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2) </a:t>
            </a:r>
            <a:r>
              <a:rPr lang="fr-FR" dirty="0" err="1" smtClean="0"/>
              <a:t>Disadvantages</a:t>
            </a:r>
            <a:r>
              <a:rPr lang="fr-FR" dirty="0"/>
              <a:t>: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4400" y="1371600"/>
            <a:ext cx="7402517" cy="4844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 smtClean="0">
                <a:solidFill>
                  <a:schemeClr val="tx1"/>
                </a:solidFill>
              </a:rPr>
              <a:t>	Poultry farms can affect the environment through the release of pollutants :</a:t>
            </a:r>
          </a:p>
          <a:p>
            <a:pPr>
              <a:buFont typeface="Wingdings" charset="2"/>
              <a:buChar char="ü"/>
            </a:pPr>
            <a:r>
              <a:rPr lang="en-GB" dirty="0" smtClean="0">
                <a:solidFill>
                  <a:schemeClr val="tx1"/>
                </a:solidFill>
              </a:rPr>
              <a:t>Ammonia</a:t>
            </a:r>
          </a:p>
          <a:p>
            <a:pPr>
              <a:buFont typeface="Wingdings" charset="2"/>
              <a:buChar char="ü"/>
            </a:pPr>
            <a:r>
              <a:rPr lang="en-GB" dirty="0"/>
              <a:t>N</a:t>
            </a:r>
            <a:r>
              <a:rPr lang="en-GB" dirty="0" smtClean="0">
                <a:solidFill>
                  <a:schemeClr val="tx1"/>
                </a:solidFill>
              </a:rPr>
              <a:t>utrients from manure, litter and slurry</a:t>
            </a:r>
          </a:p>
          <a:p>
            <a:pPr>
              <a:buFont typeface="Wingdings" charset="2"/>
              <a:buChar char="ü"/>
            </a:pPr>
            <a:r>
              <a:rPr lang="en-GB" dirty="0"/>
              <a:t>E</a:t>
            </a:r>
            <a:r>
              <a:rPr lang="en-GB" dirty="0" smtClean="0">
                <a:solidFill>
                  <a:schemeClr val="tx1"/>
                </a:solidFill>
              </a:rPr>
              <a:t>ffluent discharges</a:t>
            </a:r>
          </a:p>
          <a:p>
            <a:pPr>
              <a:buFont typeface="Wingdings" charset="2"/>
              <a:buChar char="ü"/>
            </a:pPr>
            <a:r>
              <a:rPr lang="en-GB" dirty="0"/>
              <a:t>D</a:t>
            </a:r>
            <a:r>
              <a:rPr lang="en-GB" dirty="0" smtClean="0">
                <a:solidFill>
                  <a:schemeClr val="tx1"/>
                </a:solidFill>
              </a:rPr>
              <a:t>ust</a:t>
            </a:r>
          </a:p>
          <a:p>
            <a:pPr>
              <a:buFont typeface="Wingdings" charset="2"/>
              <a:buChar char="ü"/>
            </a:pPr>
            <a:r>
              <a:rPr lang="en-GB" dirty="0"/>
              <a:t>O</a:t>
            </a:r>
            <a:r>
              <a:rPr lang="en-GB" dirty="0" smtClean="0">
                <a:solidFill>
                  <a:schemeClr val="tx1"/>
                </a:solidFill>
              </a:rPr>
              <a:t>dour</a:t>
            </a:r>
          </a:p>
          <a:p>
            <a:pPr>
              <a:buFont typeface="Wingdings" charset="2"/>
              <a:buChar char="ü"/>
            </a:pPr>
            <a:r>
              <a:rPr lang="en-GB" dirty="0"/>
              <a:t>N</a:t>
            </a:r>
            <a:r>
              <a:rPr lang="en-GB" dirty="0" smtClean="0">
                <a:solidFill>
                  <a:schemeClr val="tx1"/>
                </a:solidFill>
              </a:rPr>
              <a:t>oise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321" y="149003"/>
            <a:ext cx="8955085" cy="1442674"/>
          </a:xfrm>
        </p:spPr>
        <p:txBody>
          <a:bodyPr>
            <a:normAutofit fontScale="90000"/>
          </a:bodyPr>
          <a:lstStyle/>
          <a:p>
            <a:r>
              <a:rPr lang="en-GB" u="sng" dirty="0"/>
              <a:t>II Example of growing : </a:t>
            </a:r>
            <a:r>
              <a:rPr lang="en-GB" u="sng" dirty="0" smtClean="0"/>
              <a:t>GM Crops </a:t>
            </a:r>
            <a:r>
              <a:rPr lang="en-GB" dirty="0"/>
              <a:t/>
            </a:r>
            <a:br>
              <a:rPr lang="en-GB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948058"/>
            <a:ext cx="7467600" cy="39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	</a:t>
            </a:r>
            <a:endParaRPr lang="en-GB" dirty="0"/>
          </a:p>
        </p:txBody>
      </p:sp>
      <p:pic>
        <p:nvPicPr>
          <p:cNvPr id="6" name="Imag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039" y="1218629"/>
            <a:ext cx="6302472" cy="45153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/>
          <p:cNvSpPr txBox="1"/>
          <p:nvPr/>
        </p:nvSpPr>
        <p:spPr>
          <a:xfrm>
            <a:off x="3290685" y="5823768"/>
            <a:ext cx="2816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Scheme of GMOs process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005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4400" y="452370"/>
            <a:ext cx="7313613" cy="405606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	GMO </a:t>
            </a:r>
            <a:r>
              <a:rPr lang="en-GB" dirty="0"/>
              <a:t>crops are the first intensive form which contributes to more </a:t>
            </a:r>
            <a:r>
              <a:rPr lang="en-GB" b="1" dirty="0"/>
              <a:t>sustainable</a:t>
            </a:r>
            <a:r>
              <a:rPr lang="en-GB" dirty="0"/>
              <a:t> land use in the long term.</a:t>
            </a:r>
          </a:p>
          <a:p>
            <a:pPr marL="0" indent="0">
              <a:buNone/>
            </a:pPr>
            <a:r>
              <a:rPr lang="en-GB" dirty="0"/>
              <a:t>	Today, GM plants represent an important part of growing especially some plants like soy, cotton, maize…</a:t>
            </a:r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en-GB" dirty="0"/>
          </a:p>
          <a:p>
            <a:endParaRPr lang="fr-FR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176787"/>
              </p:ext>
            </p:extLst>
          </p:nvPr>
        </p:nvGraphicFramePr>
        <p:xfrm>
          <a:off x="1861301" y="2470852"/>
          <a:ext cx="5300110" cy="3093720"/>
        </p:xfrm>
        <a:graphic>
          <a:graphicData uri="http://schemas.openxmlformats.org/drawingml/2006/table">
            <a:tbl>
              <a:tblPr/>
              <a:tblGrid>
                <a:gridCol w="1102003"/>
                <a:gridCol w="1639885"/>
                <a:gridCol w="983931"/>
                <a:gridCol w="1574291"/>
              </a:tblGrid>
              <a:tr h="83566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noProof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en-GB" sz="1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Area worldwide</a:t>
                      </a:r>
                      <a:endParaRPr lang="en-GB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noProof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Area GM</a:t>
                      </a:r>
                      <a:endParaRPr lang="en-GB" sz="1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noProof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Proportion GM</a:t>
                      </a:r>
                      <a:endParaRPr lang="en-GB" sz="1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noProof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Soy</a:t>
                      </a:r>
                      <a:endParaRPr lang="en-GB" sz="1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</a:t>
                      </a:r>
                      <a:endParaRPr lang="en-GB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noProof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</a:t>
                      </a:r>
                      <a:endParaRPr lang="en-GB" sz="1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noProof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77%</a:t>
                      </a:r>
                      <a:endParaRPr lang="en-GB" sz="1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noProof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Maize</a:t>
                      </a:r>
                      <a:endParaRPr lang="en-GB" sz="1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noProof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158</a:t>
                      </a:r>
                      <a:endParaRPr lang="en-GB" sz="1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noProof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</a:t>
                      </a:r>
                      <a:endParaRPr lang="en-GB" sz="1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noProof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27%</a:t>
                      </a:r>
                      <a:endParaRPr lang="en-GB" sz="1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134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noProof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Cotton</a:t>
                      </a:r>
                      <a:endParaRPr lang="en-GB" sz="1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  <a:endParaRPr lang="en-GB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noProof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  <a:endParaRPr lang="en-GB" sz="1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noProof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48%</a:t>
                      </a:r>
                      <a:endParaRPr lang="en-GB" sz="1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134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noProof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Rapeseed</a:t>
                      </a:r>
                      <a:endParaRPr lang="en-GB" sz="1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noProof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  <a:endParaRPr lang="en-GB" sz="1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noProof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6,4</a:t>
                      </a:r>
                      <a:endParaRPr lang="en-GB" sz="1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21%</a:t>
                      </a:r>
                      <a:endParaRPr lang="en-GB" sz="1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134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Sugarbeet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11%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838200" y="5971266"/>
            <a:ext cx="7212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Cultivation worldwide in millions of hectares (2008) Source : ISAAA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7071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GM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08" y="1620510"/>
            <a:ext cx="4621971" cy="41151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41118" y="974179"/>
            <a:ext cx="64860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Worldwide Cultivation areas with genetically modified plants</a:t>
            </a:r>
          </a:p>
          <a:p>
            <a:r>
              <a:rPr lang="en-GB" dirty="0" smtClean="0"/>
              <a:t>			(1996 – 2009), in millions of hectares.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922486" y="5764454"/>
            <a:ext cx="79190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 	Where an increase in food production is urgently needed and where crop yields are significantly lower, biotechnology have greatest impacts … 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820060" y="236550"/>
            <a:ext cx="782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+mj-lt"/>
                <a:ea typeface="+mj-ea"/>
                <a:cs typeface="+mj-cs"/>
              </a:rPr>
              <a:t>1) Production of GMOs is always rising</a:t>
            </a:r>
          </a:p>
        </p:txBody>
      </p:sp>
    </p:spTree>
    <p:extLst>
      <p:ext uri="{BB962C8B-B14F-4D97-AF65-F5344CB8AC3E}">
        <p14:creationId xmlns:p14="http://schemas.microsoft.com/office/powerpoint/2010/main" val="3161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6632" y="198815"/>
            <a:ext cx="8041440" cy="1442674"/>
          </a:xfrm>
        </p:spPr>
        <p:txBody>
          <a:bodyPr/>
          <a:lstStyle/>
          <a:p>
            <a:r>
              <a:rPr lang="en-GB" sz="4000" dirty="0" smtClean="0"/>
              <a:t>2) Advantages/Disadvantages</a:t>
            </a:r>
            <a:endParaRPr lang="en-GB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8822" y="1641488"/>
            <a:ext cx="4516591" cy="4756716"/>
          </a:xfrm>
        </p:spPr>
        <p:txBody>
          <a:bodyPr>
            <a:normAutofit lnSpcReduction="10000"/>
          </a:bodyPr>
          <a:lstStyle/>
          <a:p>
            <a:pPr>
              <a:buClrTx/>
              <a:buFont typeface="Wingdings" charset="2"/>
              <a:buChar char="ü"/>
            </a:pPr>
            <a:r>
              <a:rPr lang="en-GB" sz="2100" dirty="0" smtClean="0"/>
              <a:t>Less pesticide is needed to be used due to insect pest resistant plants.</a:t>
            </a:r>
          </a:p>
          <a:p>
            <a:pPr>
              <a:buClrTx/>
              <a:buFont typeface="Wingdings" charset="2"/>
              <a:buChar char="ü"/>
            </a:pPr>
            <a:r>
              <a:rPr lang="en-GB" sz="2100" dirty="0" smtClean="0"/>
              <a:t>Higher crop yields</a:t>
            </a:r>
          </a:p>
          <a:p>
            <a:pPr>
              <a:buClrTx/>
              <a:buFont typeface="Wingdings" charset="2"/>
              <a:buChar char="ü"/>
            </a:pPr>
            <a:r>
              <a:rPr lang="en-GB" sz="2100" dirty="0" smtClean="0"/>
              <a:t>Less deforestation needed to feed the worlds growing</a:t>
            </a:r>
          </a:p>
          <a:p>
            <a:pPr>
              <a:buClrTx/>
              <a:buFont typeface="Wingdings" charset="2"/>
              <a:buChar char="ü"/>
            </a:pPr>
            <a:r>
              <a:rPr lang="en-GB" sz="2100" dirty="0" smtClean="0"/>
              <a:t>Decrease in food prices</a:t>
            </a:r>
          </a:p>
          <a:p>
            <a:pPr>
              <a:buClrTx/>
              <a:buFont typeface="Wingdings" charset="2"/>
              <a:buChar char="ü"/>
            </a:pPr>
            <a:r>
              <a:rPr lang="en-GB" sz="2100" dirty="0" smtClean="0"/>
              <a:t>More nutritious</a:t>
            </a:r>
          </a:p>
          <a:p>
            <a:pPr>
              <a:buClrTx/>
              <a:buFont typeface="Wingdings" charset="2"/>
              <a:buChar char="ü"/>
            </a:pPr>
            <a:r>
              <a:rPr lang="en-GB" sz="2100" dirty="0" smtClean="0"/>
              <a:t>Less factory additives needed.</a:t>
            </a:r>
          </a:p>
          <a:p>
            <a:pPr>
              <a:buClrTx/>
              <a:buFont typeface="Wingdings" charset="2"/>
              <a:buChar char="ü"/>
            </a:pPr>
            <a:r>
              <a:rPr lang="en-GB" sz="2100" dirty="0" smtClean="0"/>
              <a:t>Reduced energy needs to produce GMO crops.</a:t>
            </a:r>
          </a:p>
          <a:p>
            <a:endParaRPr lang="fr-FR" sz="1400" dirty="0"/>
          </a:p>
          <a:p>
            <a:endParaRPr lang="fr-FR" sz="1400" dirty="0"/>
          </a:p>
          <a:p>
            <a:pPr>
              <a:buClrTx/>
              <a:buFont typeface="Wingdings" charset="2"/>
              <a:buChar char="ü"/>
            </a:pPr>
            <a:endParaRPr lang="fr-FR" sz="1400" dirty="0"/>
          </a:p>
          <a:p>
            <a:pPr>
              <a:buClrTx/>
              <a:buFont typeface="Wingdings" charset="2"/>
              <a:buChar char="ü"/>
            </a:pP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5714811" y="1641489"/>
            <a:ext cx="2671617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²"/>
            </a:pPr>
            <a:r>
              <a:rPr lang="en-GB" dirty="0" smtClean="0"/>
              <a:t>Taste of GMOs are not as good or "natural”</a:t>
            </a:r>
          </a:p>
          <a:p>
            <a:pPr marL="285750" indent="-285750">
              <a:buFont typeface="Wingdings" charset="2"/>
              <a:buChar char="²"/>
            </a:pPr>
            <a:endParaRPr lang="en-GB" dirty="0" smtClean="0"/>
          </a:p>
          <a:p>
            <a:pPr marL="285750" indent="-285750">
              <a:buFont typeface="Wingdings" charset="2"/>
              <a:buChar char="²"/>
            </a:pPr>
            <a:r>
              <a:rPr lang="en-GB" dirty="0" smtClean="0"/>
              <a:t>Spread of new, more resistant "super pests” or “super weed”</a:t>
            </a:r>
          </a:p>
          <a:p>
            <a:pPr marL="285750" indent="-285750">
              <a:buFont typeface="Wingdings" charset="2"/>
              <a:buChar char="²"/>
            </a:pPr>
            <a:endParaRPr lang="en-GB" dirty="0" smtClean="0"/>
          </a:p>
          <a:p>
            <a:pPr marL="285750" indent="-285750">
              <a:buFont typeface="Wingdings" charset="2"/>
              <a:buChar char="²"/>
            </a:pPr>
            <a:r>
              <a:rPr lang="en-GB" dirty="0" err="1" smtClean="0"/>
              <a:t>Unharmonized</a:t>
            </a:r>
            <a:r>
              <a:rPr lang="en-GB" dirty="0" smtClean="0"/>
              <a:t> test-, and safety standards around the world.</a:t>
            </a:r>
          </a:p>
          <a:p>
            <a:pPr marL="285750" indent="-285750">
              <a:buFont typeface="Wingdings" charset="2"/>
              <a:buChar char="²"/>
            </a:pPr>
            <a:endParaRPr lang="en-GB" dirty="0" smtClean="0"/>
          </a:p>
          <a:p>
            <a:pPr marL="285750" indent="-285750">
              <a:buFont typeface="Wingdings" charset="2"/>
              <a:buChar char="²"/>
            </a:pPr>
            <a:r>
              <a:rPr lang="en-GB" dirty="0" smtClean="0"/>
              <a:t>new allergy types may develop.</a:t>
            </a:r>
          </a:p>
          <a:p>
            <a:endParaRPr lang="en-GB" dirty="0" smtClean="0"/>
          </a:p>
          <a:p>
            <a:pPr marL="285750" indent="-285750">
              <a:buFont typeface="Wingdings" charset="2"/>
              <a:buChar char="²"/>
            </a:pPr>
            <a:r>
              <a:rPr lang="en-GB" dirty="0" smtClean="0"/>
              <a:t>Critics say GMOs may cause health problems.</a:t>
            </a:r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Wingdings" charset="2"/>
              <a:buChar char="²"/>
            </a:pPr>
            <a:endParaRPr lang="fr-FR" dirty="0" smtClean="0"/>
          </a:p>
          <a:p>
            <a:pPr marL="285750" indent="-285750">
              <a:buFont typeface="Wingdings" charset="2"/>
              <a:buChar char="²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045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3) </a:t>
            </a:r>
            <a:r>
              <a:rPr lang="fr-FR" dirty="0" err="1" smtClean="0"/>
              <a:t>GMOs</a:t>
            </a:r>
            <a:r>
              <a:rPr lang="fr-FR" dirty="0" smtClean="0"/>
              <a:t> </a:t>
            </a:r>
            <a:r>
              <a:rPr lang="fr-FR" dirty="0" err="1"/>
              <a:t>at</a:t>
            </a:r>
            <a:r>
              <a:rPr lang="fr-FR" dirty="0"/>
              <a:t> the </a:t>
            </a:r>
            <a:r>
              <a:rPr lang="fr-FR" dirty="0" err="1"/>
              <a:t>heart</a:t>
            </a:r>
            <a:r>
              <a:rPr lang="fr-FR" dirty="0"/>
              <a:t> of global issues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96069" y="1853721"/>
            <a:ext cx="583194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hlinkClick r:id="rId2"/>
              </a:rPr>
              <a:t>According to the European Commission, global agricultural production needs to be doubled by 2050 to feed the world</a:t>
            </a:r>
            <a:r>
              <a:rPr lang="fr-FR" dirty="0">
                <a:hlinkClick r:id="rId2"/>
              </a:rPr>
              <a:t>. </a:t>
            </a:r>
            <a:endParaRPr lang="fr-FR" dirty="0" smtClean="0">
              <a:hlinkClick r:id="rId2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090213" y="3304658"/>
            <a:ext cx="63735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How double global production with :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less water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fewer pesticides 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less greenhouse gas emissions </a:t>
            </a:r>
          </a:p>
          <a:p>
            <a:pPr marL="285750" indent="-285750">
              <a:buFont typeface="Arial"/>
              <a:buChar char="•"/>
            </a:pPr>
            <a:r>
              <a:rPr lang="en-GB" sz="2000" dirty="0" smtClean="0"/>
              <a:t>Less fields  ?</a:t>
            </a:r>
            <a:endParaRPr lang="en-GB" sz="2000" dirty="0"/>
          </a:p>
          <a:p>
            <a:endParaRPr lang="en-GB" sz="2000" dirty="0" smtClean="0"/>
          </a:p>
          <a:p>
            <a:r>
              <a:rPr lang="en-GB" sz="2000" dirty="0" smtClean="0"/>
              <a:t>This question stay today without answers but one things is sure, we can’t renounce to GMOs.</a:t>
            </a:r>
          </a:p>
        </p:txBody>
      </p:sp>
    </p:spTree>
    <p:extLst>
      <p:ext uri="{BB962C8B-B14F-4D97-AF65-F5344CB8AC3E}">
        <p14:creationId xmlns:p14="http://schemas.microsoft.com/office/powerpoint/2010/main" val="258279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Conclusion</a:t>
            </a:r>
            <a:endParaRPr lang="fr-FR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4400" y="1960452"/>
            <a:ext cx="7313613" cy="4056062"/>
          </a:xfrm>
        </p:spPr>
        <p:txBody>
          <a:bodyPr>
            <a:normAutofit fontScale="92500" lnSpcReduction="10000"/>
          </a:bodyPr>
          <a:lstStyle/>
          <a:p>
            <a:pPr>
              <a:buClrTx/>
              <a:buFont typeface="Arial"/>
              <a:buChar char="•"/>
            </a:pPr>
            <a:r>
              <a:rPr lang="en-GB" dirty="0" smtClean="0"/>
              <a:t>At the beginning, Intensive agriculture was essential to feed the world in spite of impacts in environment.</a:t>
            </a:r>
          </a:p>
          <a:p>
            <a:pPr>
              <a:buClrTx/>
              <a:buFont typeface="Arial"/>
              <a:buChar char="•"/>
            </a:pPr>
            <a:endParaRPr lang="en-GB" dirty="0" smtClean="0"/>
          </a:p>
          <a:p>
            <a:pPr>
              <a:buClrTx/>
              <a:buFont typeface="Arial"/>
              <a:buChar char="•"/>
            </a:pPr>
            <a:r>
              <a:rPr lang="en-GB" dirty="0" smtClean="0"/>
              <a:t>Today, we do not have oppose intensive agriculture to organic agriculture but associate them to sustainable agriculture.</a:t>
            </a:r>
          </a:p>
          <a:p>
            <a:pPr>
              <a:buClrTx/>
              <a:buFont typeface="Arial"/>
              <a:buChar char="•"/>
            </a:pPr>
            <a:endParaRPr lang="en-GB" dirty="0" smtClean="0"/>
          </a:p>
          <a:p>
            <a:pPr>
              <a:buClrTx/>
              <a:buFont typeface="Arial"/>
              <a:buChar char="•"/>
            </a:pPr>
            <a:r>
              <a:rPr lang="en-GB" dirty="0" smtClean="0"/>
              <a:t>To future, it is our duty </a:t>
            </a:r>
            <a:r>
              <a:rPr lang="en-GB" dirty="0"/>
              <a:t>as </a:t>
            </a:r>
            <a:r>
              <a:rPr lang="en-GB" dirty="0" smtClean="0"/>
              <a:t>agricultural </a:t>
            </a:r>
            <a:r>
              <a:rPr lang="en-GB" dirty="0"/>
              <a:t>engineer </a:t>
            </a:r>
            <a:r>
              <a:rPr lang="en-GB" dirty="0" smtClean="0"/>
              <a:t>to cope tomorrow's challenges.  </a:t>
            </a:r>
          </a:p>
        </p:txBody>
      </p:sp>
    </p:spTree>
    <p:extLst>
      <p:ext uri="{BB962C8B-B14F-4D97-AF65-F5344CB8AC3E}">
        <p14:creationId xmlns:p14="http://schemas.microsoft.com/office/powerpoint/2010/main" val="113793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1280" y="179223"/>
            <a:ext cx="8041440" cy="1442674"/>
          </a:xfrm>
        </p:spPr>
        <p:txBody>
          <a:bodyPr/>
          <a:lstStyle/>
          <a:p>
            <a:r>
              <a:rPr lang="fr-FR" u="sng" dirty="0" err="1" smtClean="0"/>
              <a:t>Sitography</a:t>
            </a:r>
            <a:endParaRPr lang="fr-FR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54300"/>
            <a:ext cx="7754520" cy="5242093"/>
          </a:xfrm>
        </p:spPr>
        <p:txBody>
          <a:bodyPr>
            <a:normAutofit fontScale="55000" lnSpcReduction="20000"/>
          </a:bodyPr>
          <a:lstStyle/>
          <a:p>
            <a:r>
              <a:rPr lang="fr-FR" dirty="0">
                <a:solidFill>
                  <a:schemeClr val="tx1"/>
                </a:solidFill>
                <a:hlinkClick r:id="rId2"/>
              </a:rPr>
              <a:t>http://www.eschooltoday.com/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  <a:hlinkClick r:id="rId3"/>
              </a:rPr>
              <a:t>http://www.actu-environnement.com/ae/dictionnaire_environnement/definition/agriculture_intensive.php4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  <a:hlinkClick r:id="rId4"/>
              </a:rPr>
              <a:t>http://encyclopedia.thefreedictionary.com/battery+farm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  <a:hlinkClick r:id="rId5"/>
              </a:rPr>
              <a:t>http://www.euractiv.com/cap/intensive-farming-ecologically-s-linksdossier-506029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  <a:hlinkClick r:id="rId6"/>
              </a:rPr>
              <a:t>http://animalrights.about.com/od/animalsusedforfood/g/What-Is-A-Battery-Cage.htm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  <a:hlinkClick r:id="rId7"/>
              </a:rPr>
              <a:t>http://organic.about.com/od/organicdefinition1/g/Genetically-Modified-Organisms.htm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  <a:hlinkClick r:id="rId8"/>
              </a:rPr>
              <a:t>http://www.wisegeek.org/what-is-intensive-agriculture.htm#slideshow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9"/>
              </a:rPr>
              <a:t>http://csanad.hubpages.com/hub/GMO-advantages-and-disadvantages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  <a:hlinkClick r:id="rId10"/>
              </a:rPr>
              <a:t>http://www.environment-agency.gov.uk/business/sectors/32795.aspx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  <a:hlinkClick r:id="rId7"/>
              </a:rPr>
              <a:t>http://organic.about.com/od/organicdefinition1/g/Genetically-Modified-Organisms.htm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11"/>
              </a:rPr>
              <a:t>http://www.plantphysiol.org/content/124/3/923.full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12"/>
              </a:rPr>
              <a:t>http://www.gmo-compass.org/eng/agri_biotechnology/sustainability/553.is_sustainable_farming.html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13"/>
              </a:rPr>
              <a:t>http://www.isaaa.org/purchasepublications/itemdescription.asp?ItemType=BRIEFS&amp;Control=IB044-2012</a:t>
            </a:r>
            <a:endParaRPr lang="fr-F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572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Stop prejudges …</a:t>
            </a:r>
            <a:endParaRPr lang="en-GB" dirty="0"/>
          </a:p>
        </p:txBody>
      </p:sp>
      <p:pic>
        <p:nvPicPr>
          <p:cNvPr id="4" name="The Old MacDonalds and the Factory Far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5200" y="1735138"/>
            <a:ext cx="7210425" cy="4056062"/>
          </a:xfrm>
        </p:spPr>
      </p:pic>
    </p:spTree>
    <p:extLst>
      <p:ext uri="{BB962C8B-B14F-4D97-AF65-F5344CB8AC3E}">
        <p14:creationId xmlns:p14="http://schemas.microsoft.com/office/powerpoint/2010/main" val="54139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1280" y="-165631"/>
            <a:ext cx="8041440" cy="1179545"/>
          </a:xfrm>
        </p:spPr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5820" y="645218"/>
            <a:ext cx="8613949" cy="621278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dirty="0" smtClean="0"/>
              <a:t>Introduction</a:t>
            </a:r>
          </a:p>
          <a:p>
            <a:pPr marL="0" indent="0">
              <a:buNone/>
            </a:pPr>
            <a:r>
              <a:rPr lang="fr-FR" u="sng" dirty="0" smtClean="0"/>
              <a:t>I Intensive Agriculture</a:t>
            </a:r>
          </a:p>
          <a:p>
            <a:pPr marL="0" indent="0">
              <a:buNone/>
            </a:pPr>
            <a:r>
              <a:rPr lang="fr-FR" dirty="0" smtClean="0"/>
              <a:t>	1) </a:t>
            </a:r>
            <a:r>
              <a:rPr lang="en-GB" dirty="0" smtClean="0"/>
              <a:t>Definitions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	2) Advantages</a:t>
            </a:r>
          </a:p>
          <a:p>
            <a:pPr marL="0" indent="0">
              <a:buNone/>
            </a:pPr>
            <a:r>
              <a:rPr lang="en-GB" dirty="0" smtClean="0"/>
              <a:t>	3) Disadvantages</a:t>
            </a:r>
          </a:p>
          <a:p>
            <a:pPr marL="0" indent="0">
              <a:buNone/>
            </a:pPr>
            <a:r>
              <a:rPr lang="en-GB" u="sng" dirty="0"/>
              <a:t>II Example of breeding : battery </a:t>
            </a:r>
            <a:r>
              <a:rPr lang="en-GB" u="sng" dirty="0" smtClean="0"/>
              <a:t>cages</a:t>
            </a:r>
          </a:p>
          <a:p>
            <a:pPr marL="0" indent="0">
              <a:buNone/>
            </a:pPr>
            <a:r>
              <a:rPr lang="en-GB" dirty="0" smtClean="0"/>
              <a:t>	1) Advantages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2) Disadvantages</a:t>
            </a:r>
          </a:p>
          <a:p>
            <a:pPr marL="0" indent="0">
              <a:buNone/>
            </a:pPr>
            <a:r>
              <a:rPr lang="en-GB" u="sng" dirty="0" smtClean="0"/>
              <a:t>III Example of growing : GM Crops </a:t>
            </a:r>
          </a:p>
          <a:p>
            <a:pPr marL="0" indent="0">
              <a:buNone/>
            </a:pPr>
            <a:r>
              <a:rPr lang="en-GB" dirty="0" smtClean="0"/>
              <a:t>	1</a:t>
            </a:r>
            <a:r>
              <a:rPr lang="en-GB" dirty="0"/>
              <a:t>) </a:t>
            </a:r>
            <a:r>
              <a:rPr lang="en-GB" dirty="0" smtClean="0"/>
              <a:t>Production of GMOs is always rising</a:t>
            </a:r>
          </a:p>
          <a:p>
            <a:pPr marL="0" indent="0">
              <a:buNone/>
            </a:pPr>
            <a:r>
              <a:rPr lang="en-GB" dirty="0" smtClean="0"/>
              <a:t>	2) Advantages/Disadvantages</a:t>
            </a:r>
          </a:p>
          <a:p>
            <a:pPr marL="0" indent="0">
              <a:buNone/>
            </a:pPr>
            <a:r>
              <a:rPr lang="en-GB" dirty="0" smtClean="0"/>
              <a:t>	3) GMOs at the heart of global issues</a:t>
            </a:r>
          </a:p>
          <a:p>
            <a:pPr marL="0" indent="0">
              <a:buNone/>
            </a:pPr>
            <a:r>
              <a:rPr lang="en-GB" dirty="0" smtClean="0"/>
              <a:t>Conclusion</a:t>
            </a:r>
          </a:p>
          <a:p>
            <a:pPr marL="0" indent="0">
              <a:buNone/>
            </a:pPr>
            <a:r>
              <a:rPr lang="en-GB" dirty="0" err="1" smtClean="0"/>
              <a:t>Sitography</a:t>
            </a:r>
            <a:endParaRPr lang="en-GB" dirty="0" smtClean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76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 Introduction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99037" y="1879238"/>
            <a:ext cx="8149507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F1A26"/>
                </a:solidFill>
                <a:latin typeface="Times-Roman"/>
              </a:rPr>
              <a:t>We can talk about « Intensive Agriculture » since the </a:t>
            </a:r>
            <a:r>
              <a:rPr lang="en-GB" b="1" dirty="0" smtClean="0">
                <a:solidFill>
                  <a:srgbClr val="0F1A26"/>
                </a:solidFill>
                <a:latin typeface="Times-Roman"/>
              </a:rPr>
              <a:t>Green Revolution (1940-70) </a:t>
            </a:r>
            <a:r>
              <a:rPr lang="en-GB" dirty="0" smtClean="0">
                <a:solidFill>
                  <a:srgbClr val="0F1A26"/>
                </a:solidFill>
                <a:latin typeface="Times-Roman"/>
              </a:rPr>
              <a:t>which</a:t>
            </a:r>
            <a:r>
              <a:rPr lang="en-GB" b="1" dirty="0" smtClean="0">
                <a:solidFill>
                  <a:srgbClr val="0F1A26"/>
                </a:solidFill>
                <a:latin typeface="Times-Roman"/>
              </a:rPr>
              <a:t> </a:t>
            </a:r>
            <a:r>
              <a:rPr lang="en-GB" dirty="0" smtClean="0">
                <a:solidFill>
                  <a:srgbClr val="0F1A26"/>
                </a:solidFill>
                <a:latin typeface="Times-Roman"/>
              </a:rPr>
              <a:t>permit to </a:t>
            </a:r>
            <a:r>
              <a:rPr lang="en-GB" dirty="0" smtClean="0">
                <a:solidFill>
                  <a:srgbClr val="0F1A26"/>
                </a:solidFill>
                <a:latin typeface="Times-Roman"/>
                <a:hlinkClick r:id="rId2"/>
              </a:rPr>
              <a:t>saving over a billion people from starvation</a:t>
            </a:r>
            <a:r>
              <a:rPr lang="en-GB" dirty="0" smtClean="0">
                <a:solidFill>
                  <a:srgbClr val="0F1A26"/>
                </a:solidFill>
                <a:latin typeface="Times-Roman"/>
              </a:rPr>
              <a:t> thanks to : </a:t>
            </a:r>
          </a:p>
          <a:p>
            <a:endParaRPr lang="en-GB" dirty="0" smtClean="0">
              <a:solidFill>
                <a:srgbClr val="0F1A26"/>
              </a:solidFill>
              <a:latin typeface="Times-Roman"/>
            </a:endParaRPr>
          </a:p>
          <a:p>
            <a:pPr marL="1200150" lvl="2" indent="-285750">
              <a:buFont typeface="Wingdings" charset="2"/>
              <a:buChar char="v"/>
            </a:pPr>
            <a:r>
              <a:rPr lang="en-GB" dirty="0" smtClean="0"/>
              <a:t>development of high-yielding varieties of cereal grains</a:t>
            </a:r>
          </a:p>
          <a:p>
            <a:pPr marL="1200150" lvl="2" indent="-285750">
              <a:buFont typeface="Wingdings" charset="2"/>
              <a:buChar char="v"/>
            </a:pPr>
            <a:endParaRPr lang="en-GB" dirty="0" smtClean="0">
              <a:solidFill>
                <a:srgbClr val="0F1A26"/>
              </a:solidFill>
              <a:latin typeface="Times-Roman"/>
            </a:endParaRPr>
          </a:p>
          <a:p>
            <a:pPr marL="1200150" lvl="2" indent="-285750">
              <a:buFont typeface="Wingdings" charset="2"/>
              <a:buChar char="v"/>
            </a:pPr>
            <a:r>
              <a:rPr lang="en-GB" dirty="0" smtClean="0"/>
              <a:t>expansion of irrigation infrastructure</a:t>
            </a:r>
          </a:p>
          <a:p>
            <a:pPr marL="1200150" lvl="2" indent="-285750">
              <a:buFont typeface="Wingdings" charset="2"/>
              <a:buChar char="v"/>
            </a:pPr>
            <a:endParaRPr lang="en-GB" dirty="0" smtClean="0">
              <a:solidFill>
                <a:srgbClr val="0F1A26"/>
              </a:solidFill>
              <a:latin typeface="Times-Roman"/>
            </a:endParaRPr>
          </a:p>
          <a:p>
            <a:pPr marL="1200150" lvl="2" indent="-285750">
              <a:buFont typeface="Wingdings" charset="2"/>
              <a:buChar char="v"/>
            </a:pPr>
            <a:r>
              <a:rPr lang="en-GB" dirty="0" smtClean="0"/>
              <a:t>modernization of management techniques</a:t>
            </a:r>
          </a:p>
          <a:p>
            <a:pPr marL="1200150" lvl="2" indent="-285750">
              <a:buFont typeface="Wingdings" charset="2"/>
              <a:buChar char="v"/>
            </a:pPr>
            <a:endParaRPr lang="en-GB" dirty="0" smtClean="0">
              <a:solidFill>
                <a:srgbClr val="0F1A26"/>
              </a:solidFill>
              <a:latin typeface="Times-Roman"/>
            </a:endParaRPr>
          </a:p>
          <a:p>
            <a:pPr marL="1200150" lvl="2" indent="-285750">
              <a:buFont typeface="Wingdings" charset="2"/>
              <a:buChar char="v"/>
            </a:pPr>
            <a:r>
              <a:rPr lang="en-GB" dirty="0" smtClean="0">
                <a:solidFill>
                  <a:srgbClr val="0F1A26"/>
                </a:solidFill>
                <a:latin typeface="Times-Roman"/>
              </a:rPr>
              <a:t>synthetic fertilizers, and pesticides</a:t>
            </a:r>
          </a:p>
          <a:p>
            <a:pPr marL="1200150" lvl="2" indent="-285750">
              <a:buFont typeface="Wingdings" charset="2"/>
              <a:buChar char="v"/>
            </a:pPr>
            <a:endParaRPr lang="en-GB" dirty="0" smtClean="0">
              <a:solidFill>
                <a:srgbClr val="0F1A26"/>
              </a:solidFill>
              <a:latin typeface="Times-Roman"/>
            </a:endParaRPr>
          </a:p>
          <a:p>
            <a:r>
              <a:rPr lang="en-GB" dirty="0" smtClean="0">
                <a:solidFill>
                  <a:srgbClr val="0F1A26"/>
                </a:solidFill>
                <a:latin typeface="Times-Roman"/>
              </a:rPr>
              <a:t>This  news  form of agriculture is quickly became essential to the society.</a:t>
            </a:r>
          </a:p>
          <a:p>
            <a:r>
              <a:rPr lang="en-GB" dirty="0">
                <a:solidFill>
                  <a:srgbClr val="0F1A26"/>
                </a:solidFill>
                <a:latin typeface="Times-Roman"/>
              </a:rPr>
              <a:t>S</a:t>
            </a:r>
            <a:r>
              <a:rPr lang="en-GB" dirty="0" smtClean="0">
                <a:solidFill>
                  <a:srgbClr val="0F1A26"/>
                </a:solidFill>
                <a:latin typeface="Times-Roman"/>
              </a:rPr>
              <a:t>pite of all the sciences progress, we have always </a:t>
            </a:r>
            <a:r>
              <a:rPr lang="en-GB" b="1" dirty="0" smtClean="0">
                <a:solidFill>
                  <a:srgbClr val="0F1A26"/>
                </a:solidFill>
                <a:latin typeface="Times-Roman"/>
              </a:rPr>
              <a:t>over 868 million people </a:t>
            </a:r>
            <a:r>
              <a:rPr lang="en-GB" dirty="0" smtClean="0">
                <a:solidFill>
                  <a:srgbClr val="0F1A26"/>
                </a:solidFill>
                <a:latin typeface="Times-Roman"/>
              </a:rPr>
              <a:t>still </a:t>
            </a:r>
            <a:r>
              <a:rPr lang="en-GB" dirty="0" smtClean="0"/>
              <a:t>suffering from "chronic hunger” in 2011.</a:t>
            </a:r>
            <a:endParaRPr lang="en-GB" dirty="0" smtClean="0">
              <a:solidFill>
                <a:srgbClr val="0F1A26"/>
              </a:solidFill>
              <a:latin typeface="Times-Roman"/>
            </a:endParaRPr>
          </a:p>
          <a:p>
            <a:endParaRPr lang="fr-FR" b="1" dirty="0" smtClean="0">
              <a:solidFill>
                <a:srgbClr val="0F1A26"/>
              </a:solidFill>
              <a:latin typeface="Times-Roman"/>
            </a:endParaRPr>
          </a:p>
          <a:p>
            <a:endParaRPr lang="fr-FR" dirty="0">
              <a:solidFill>
                <a:srgbClr val="0F1A26"/>
              </a:solidFill>
              <a:latin typeface="Times-Roman"/>
            </a:endParaRPr>
          </a:p>
        </p:txBody>
      </p:sp>
    </p:spTree>
    <p:extLst>
      <p:ext uri="{BB962C8B-B14F-4D97-AF65-F5344CB8AC3E}">
        <p14:creationId xmlns:p14="http://schemas.microsoft.com/office/powerpoint/2010/main" val="282568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 smtClean="0"/>
              <a:t>1)Definition </a:t>
            </a:r>
            <a:endParaRPr lang="en-GB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4400" y="1847795"/>
            <a:ext cx="7313613" cy="4056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u="sng" dirty="0" smtClean="0"/>
              <a:t>Intensive Agriculture : </a:t>
            </a:r>
            <a:endParaRPr lang="en-GB" u="sng" dirty="0" smtClean="0"/>
          </a:p>
          <a:p>
            <a:pPr>
              <a:buClrTx/>
              <a:buFont typeface="Wingdings" charset="2"/>
              <a:buChar char="Ø"/>
            </a:pPr>
            <a:r>
              <a:rPr lang="en-GB" dirty="0"/>
              <a:t>M</a:t>
            </a:r>
            <a:r>
              <a:rPr lang="en-GB" dirty="0" smtClean="0"/>
              <a:t>ore chemical product : fertilizer, herbicides, fungicides,…</a:t>
            </a:r>
          </a:p>
          <a:p>
            <a:pPr>
              <a:buClrTx/>
              <a:buFont typeface="Wingdings" charset="2"/>
              <a:buChar char="Ø"/>
            </a:pPr>
            <a:r>
              <a:rPr lang="en-GB" dirty="0" smtClean="0"/>
              <a:t> More and bigger material and machine </a:t>
            </a:r>
          </a:p>
          <a:p>
            <a:pPr>
              <a:buClrTx/>
              <a:buFont typeface="Wingdings" charset="2"/>
              <a:buChar char="Ø"/>
            </a:pPr>
            <a:r>
              <a:rPr lang="en-GB" dirty="0" smtClean="0"/>
              <a:t>Bigger capital </a:t>
            </a:r>
          </a:p>
          <a:p>
            <a:pPr>
              <a:buClrTx/>
              <a:buFont typeface="Wingdings" charset="2"/>
              <a:buChar char="Ø"/>
            </a:pPr>
            <a:r>
              <a:rPr lang="en-GB" dirty="0" smtClean="0"/>
              <a:t> In order to rising yields and feed people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51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499" y="87896"/>
            <a:ext cx="8041440" cy="144267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u="sng" dirty="0" smtClean="0">
                <a:ea typeface="+mj-ea"/>
              </a:rPr>
              <a:t>2)Advantages</a:t>
            </a:r>
            <a:endParaRPr lang="en-GB" u="sng" dirty="0">
              <a:ea typeface="+mj-ea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457200" y="1500188"/>
            <a:ext cx="8686800" cy="4525962"/>
          </a:xfrm>
        </p:spPr>
        <p:txBody>
          <a:bodyPr/>
          <a:lstStyle/>
          <a:p>
            <a:pPr eaLnBrk="1" hangingPunct="1">
              <a:buFont typeface="Wingdings 2" charset="0"/>
              <a:buNone/>
            </a:pPr>
            <a:r>
              <a:rPr lang="en-GB" dirty="0">
                <a:latin typeface="Franklin Gothic Book" charset="0"/>
              </a:rPr>
              <a:t>	</a:t>
            </a:r>
          </a:p>
        </p:txBody>
      </p:sp>
      <p:sp>
        <p:nvSpPr>
          <p:cNvPr id="4" name="Oval 3"/>
          <p:cNvSpPr/>
          <p:nvPr/>
        </p:nvSpPr>
        <p:spPr>
          <a:xfrm>
            <a:off x="1357289" y="2928935"/>
            <a:ext cx="2571768" cy="10001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2400" dirty="0">
                <a:ln>
                  <a:solidFill>
                    <a:srgbClr val="002060"/>
                  </a:solidFill>
                </a:ln>
                <a:solidFill>
                  <a:schemeClr val="tx1"/>
                </a:solidFill>
                <a:latin typeface="Arial Narrow" pitchFamily="34" charset="0"/>
              </a:rPr>
              <a:t>Intensive farming</a:t>
            </a:r>
          </a:p>
        </p:txBody>
      </p:sp>
      <p:sp>
        <p:nvSpPr>
          <p:cNvPr id="5" name="Oval 4"/>
          <p:cNvSpPr/>
          <p:nvPr/>
        </p:nvSpPr>
        <p:spPr>
          <a:xfrm>
            <a:off x="6072189" y="3071813"/>
            <a:ext cx="2571751" cy="10001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2400" b="1" dirty="0">
                <a:solidFill>
                  <a:schemeClr val="tx1"/>
                </a:solidFill>
                <a:latin typeface="Arial Narrow" pitchFamily="34" charset="0"/>
              </a:rPr>
              <a:t>Organic farming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6200000" flipV="1">
            <a:off x="1928813" y="2357438"/>
            <a:ext cx="928688" cy="21431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857501" y="1714500"/>
            <a:ext cx="1423868" cy="85725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>
                <a:solidFill>
                  <a:schemeClr val="tx1"/>
                </a:solidFill>
                <a:latin typeface="Arial Narrow" pitchFamily="34" charset="0"/>
              </a:rPr>
              <a:t>Fewer workers needed</a:t>
            </a:r>
          </a:p>
        </p:txBody>
      </p:sp>
      <p:sp>
        <p:nvSpPr>
          <p:cNvPr id="10" name="Oval 9"/>
          <p:cNvSpPr/>
          <p:nvPr/>
        </p:nvSpPr>
        <p:spPr>
          <a:xfrm>
            <a:off x="214314" y="2214564"/>
            <a:ext cx="1857375" cy="78581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>
                <a:solidFill>
                  <a:schemeClr val="tx1"/>
                </a:solidFill>
                <a:latin typeface="Arial Narrow" pitchFamily="34" charset="0"/>
              </a:rPr>
              <a:t>Fewer blemishes on  crops</a:t>
            </a:r>
          </a:p>
        </p:txBody>
      </p:sp>
      <p:sp>
        <p:nvSpPr>
          <p:cNvPr id="11" name="Oval 10"/>
          <p:cNvSpPr/>
          <p:nvPr/>
        </p:nvSpPr>
        <p:spPr>
          <a:xfrm>
            <a:off x="500065" y="4214813"/>
            <a:ext cx="1785937" cy="7143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>
                <a:solidFill>
                  <a:schemeClr val="tx1"/>
                </a:solidFill>
                <a:latin typeface="Arial Narrow" pitchFamily="34" charset="0"/>
              </a:rPr>
              <a:t>Produce is cheaper</a:t>
            </a:r>
          </a:p>
        </p:txBody>
      </p:sp>
      <p:sp>
        <p:nvSpPr>
          <p:cNvPr id="12" name="Oval 11"/>
          <p:cNvSpPr/>
          <p:nvPr/>
        </p:nvSpPr>
        <p:spPr>
          <a:xfrm>
            <a:off x="2357439" y="4429126"/>
            <a:ext cx="2500312" cy="12858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>
                <a:solidFill>
                  <a:schemeClr val="tx1"/>
                </a:solidFill>
                <a:latin typeface="Arial Narrow" pitchFamily="34" charset="0"/>
              </a:rPr>
              <a:t>aids in solving the worldwide hunger </a:t>
            </a:r>
            <a:r>
              <a:rPr lang="en-GB" dirty="0" smtClean="0">
                <a:solidFill>
                  <a:schemeClr val="tx1"/>
                </a:solidFill>
                <a:latin typeface="Arial Narrow" pitchFamily="34" charset="0"/>
              </a:rPr>
              <a:t>problems</a:t>
            </a:r>
            <a:endParaRPr lang="en-GB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4" name="Straight Connector 13"/>
          <p:cNvCxnSpPr>
            <a:endCxn id="9" idx="3"/>
          </p:cNvCxnSpPr>
          <p:nvPr/>
        </p:nvCxnSpPr>
        <p:spPr>
          <a:xfrm flipV="1">
            <a:off x="2928939" y="2446209"/>
            <a:ext cx="137083" cy="55416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H="1">
            <a:off x="3071814" y="4071938"/>
            <a:ext cx="642938" cy="21431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1643062" y="3929063"/>
            <a:ext cx="428625" cy="28575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10" idx="5"/>
          </p:cNvCxnSpPr>
          <p:nvPr/>
        </p:nvCxnSpPr>
        <p:spPr>
          <a:xfrm rot="10800000">
            <a:off x="1800226" y="2886075"/>
            <a:ext cx="128588" cy="1143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214437" y="1214439"/>
            <a:ext cx="2000251" cy="78581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>
                <a:solidFill>
                  <a:schemeClr val="tx1"/>
                </a:solidFill>
                <a:latin typeface="Arial Narrow" pitchFamily="34" charset="0"/>
              </a:rPr>
              <a:t>Bigger yields from land available</a:t>
            </a:r>
          </a:p>
        </p:txBody>
      </p:sp>
      <p:sp>
        <p:nvSpPr>
          <p:cNvPr id="29" name="Oval 28"/>
          <p:cNvSpPr/>
          <p:nvPr/>
        </p:nvSpPr>
        <p:spPr>
          <a:xfrm>
            <a:off x="1" y="5000625"/>
            <a:ext cx="2428875" cy="85725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>
                <a:solidFill>
                  <a:schemeClr val="tx1"/>
                </a:solidFill>
                <a:latin typeface="Arial Narrow" pitchFamily="34" charset="0"/>
              </a:rPr>
              <a:t>Antibiotics use keeps animals healthy</a:t>
            </a:r>
          </a:p>
        </p:txBody>
      </p:sp>
      <p:cxnSp>
        <p:nvCxnSpPr>
          <p:cNvPr id="31" name="Straight Connector 30"/>
          <p:cNvCxnSpPr>
            <a:stCxn id="29" idx="7"/>
            <a:endCxn id="4" idx="4"/>
          </p:cNvCxnSpPr>
          <p:nvPr/>
        </p:nvCxnSpPr>
        <p:spPr>
          <a:xfrm rot="5400000" flipH="1" flipV="1">
            <a:off x="1759746" y="4242595"/>
            <a:ext cx="1196975" cy="56991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3929063" y="2571751"/>
            <a:ext cx="1643063" cy="18573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>
                <a:solidFill>
                  <a:schemeClr val="tx1"/>
                </a:solidFill>
                <a:latin typeface="Arial Narrow" pitchFamily="34" charset="0"/>
              </a:rPr>
              <a:t>Use of hormones increases meat production</a:t>
            </a:r>
          </a:p>
        </p:txBody>
      </p:sp>
      <p:sp>
        <p:nvSpPr>
          <p:cNvPr id="36" name="Oval 35"/>
          <p:cNvSpPr/>
          <p:nvPr/>
        </p:nvSpPr>
        <p:spPr>
          <a:xfrm>
            <a:off x="6858000" y="1857375"/>
            <a:ext cx="2071688" cy="85725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>
                <a:solidFill>
                  <a:schemeClr val="tx1"/>
                </a:solidFill>
                <a:latin typeface="Arial Narrow" pitchFamily="34" charset="0"/>
              </a:rPr>
              <a:t>Soil structure is better</a:t>
            </a:r>
          </a:p>
        </p:txBody>
      </p:sp>
      <p:sp>
        <p:nvSpPr>
          <p:cNvPr id="37" name="Oval 36"/>
          <p:cNvSpPr/>
          <p:nvPr/>
        </p:nvSpPr>
        <p:spPr>
          <a:xfrm>
            <a:off x="7286626" y="4429126"/>
            <a:ext cx="1857375" cy="92868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>
                <a:solidFill>
                  <a:schemeClr val="tx1"/>
                </a:solidFill>
                <a:latin typeface="Arial Narrow" pitchFamily="34" charset="0"/>
              </a:rPr>
              <a:t>Less harmful to environment</a:t>
            </a:r>
          </a:p>
        </p:txBody>
      </p:sp>
      <p:sp>
        <p:nvSpPr>
          <p:cNvPr id="38" name="Oval 37"/>
          <p:cNvSpPr/>
          <p:nvPr/>
        </p:nvSpPr>
        <p:spPr>
          <a:xfrm>
            <a:off x="5500689" y="4429126"/>
            <a:ext cx="1643063" cy="92868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>
                <a:solidFill>
                  <a:schemeClr val="tx1"/>
                </a:solidFill>
                <a:latin typeface="Arial Narrow" pitchFamily="34" charset="0"/>
              </a:rPr>
              <a:t>More birds and insects</a:t>
            </a:r>
          </a:p>
        </p:txBody>
      </p:sp>
      <p:cxnSp>
        <p:nvCxnSpPr>
          <p:cNvPr id="40" name="Straight Connector 39"/>
          <p:cNvCxnSpPr>
            <a:stCxn id="36" idx="3"/>
          </p:cNvCxnSpPr>
          <p:nvPr/>
        </p:nvCxnSpPr>
        <p:spPr>
          <a:xfrm rot="5400000">
            <a:off x="6839744" y="2821782"/>
            <a:ext cx="554037" cy="889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6200000" flipV="1">
            <a:off x="7786689" y="4143376"/>
            <a:ext cx="428625" cy="14287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8" idx="7"/>
          </p:cNvCxnSpPr>
          <p:nvPr/>
        </p:nvCxnSpPr>
        <p:spPr>
          <a:xfrm rot="5400000" flipH="1" flipV="1">
            <a:off x="6704808" y="4269582"/>
            <a:ext cx="493712" cy="984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143501" y="1785939"/>
            <a:ext cx="1714500" cy="121443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>
                <a:solidFill>
                  <a:schemeClr val="tx1"/>
                </a:solidFill>
                <a:latin typeface="Arial Narrow" pitchFamily="34" charset="0"/>
              </a:rPr>
              <a:t>Animals lead happier lives</a:t>
            </a:r>
          </a:p>
        </p:txBody>
      </p:sp>
      <p:cxnSp>
        <p:nvCxnSpPr>
          <p:cNvPr id="48" name="Straight Connector 47"/>
          <p:cNvCxnSpPr/>
          <p:nvPr/>
        </p:nvCxnSpPr>
        <p:spPr>
          <a:xfrm rot="16200000" flipV="1">
            <a:off x="6393657" y="2964656"/>
            <a:ext cx="214312" cy="14287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143625" y="5656138"/>
            <a:ext cx="2286000" cy="85725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 err="1">
                <a:solidFill>
                  <a:schemeClr val="tx1"/>
                </a:solidFill>
                <a:latin typeface="Arial Narrow" pitchFamily="34" charset="0"/>
              </a:rPr>
              <a:t>Sustainability</a:t>
            </a:r>
            <a:r>
              <a:rPr lang="fr-FR" dirty="0">
                <a:solidFill>
                  <a:schemeClr val="tx1"/>
                </a:solidFill>
                <a:latin typeface="Arial Narrow" pitchFamily="34" charset="0"/>
              </a:rPr>
              <a:t> over the long </a:t>
            </a:r>
            <a:r>
              <a:rPr lang="fr-FR" dirty="0" err="1">
                <a:solidFill>
                  <a:schemeClr val="tx1"/>
                </a:solidFill>
                <a:latin typeface="Arial Narrow" pitchFamily="34" charset="0"/>
              </a:rPr>
              <a:t>term</a:t>
            </a:r>
            <a:endParaRPr lang="en-GB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51" name="Straight Connector 50"/>
          <p:cNvCxnSpPr>
            <a:stCxn id="33" idx="1"/>
            <a:endCxn id="4" idx="7"/>
          </p:cNvCxnSpPr>
          <p:nvPr/>
        </p:nvCxnSpPr>
        <p:spPr>
          <a:xfrm rot="16200000" flipH="1" flipV="1">
            <a:off x="3745707" y="2650332"/>
            <a:ext cx="231775" cy="61753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 flipH="1" flipV="1">
            <a:off x="6393657" y="4822032"/>
            <a:ext cx="1571625" cy="7143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36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>
          <a:xfrm>
            <a:off x="388185" y="41780"/>
            <a:ext cx="8041440" cy="144267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u="sng" dirty="0" smtClean="0"/>
              <a:t>3)</a:t>
            </a:r>
            <a:r>
              <a:rPr lang="en-GB" u="sng" dirty="0" smtClean="0">
                <a:ea typeface="+mj-ea"/>
              </a:rPr>
              <a:t>Disadvantages</a:t>
            </a:r>
            <a:endParaRPr lang="en-GB" u="sng" dirty="0">
              <a:ea typeface="+mj-e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1472" y="2643183"/>
            <a:ext cx="2500331" cy="1303333"/>
          </a:xfrm>
          <a:prstGeom prst="ellipse">
            <a:avLst/>
          </a:prstGeom>
          <a:solidFill>
            <a:srgbClr val="FF0000"/>
          </a:solidFill>
          <a:ln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GB" sz="2400" dirty="0" smtClean="0">
                <a:ln>
                  <a:solidFill>
                    <a:srgbClr val="002060"/>
                  </a:solidFill>
                </a:ln>
                <a:solidFill>
                  <a:schemeClr val="tx1"/>
                </a:solidFill>
                <a:latin typeface="Arial Narrow" pitchFamily="34" charset="0"/>
              </a:rPr>
              <a:t>Intensive farming</a:t>
            </a:r>
            <a:endParaRPr lang="en-GB" sz="2400" dirty="0">
              <a:ln>
                <a:solidFill>
                  <a:srgbClr val="002060"/>
                </a:solidFill>
              </a:ln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2786063" y="1785938"/>
            <a:ext cx="2571751" cy="10001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2400" dirty="0">
                <a:solidFill>
                  <a:schemeClr val="tx1"/>
                </a:solidFill>
                <a:latin typeface="Arial Narrow" pitchFamily="34" charset="0"/>
              </a:rPr>
              <a:t>Man-made chemicals used</a:t>
            </a:r>
          </a:p>
        </p:txBody>
      </p:sp>
      <p:sp>
        <p:nvSpPr>
          <p:cNvPr id="6" name="Oval 5"/>
          <p:cNvSpPr/>
          <p:nvPr/>
        </p:nvSpPr>
        <p:spPr>
          <a:xfrm>
            <a:off x="214314" y="1357313"/>
            <a:ext cx="1928812" cy="10001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2400" dirty="0">
                <a:solidFill>
                  <a:schemeClr val="tx1"/>
                </a:solidFill>
                <a:latin typeface="Arial Narrow" pitchFamily="34" charset="0"/>
              </a:rPr>
              <a:t>Chemicals stay in soil</a:t>
            </a:r>
          </a:p>
        </p:txBody>
      </p:sp>
      <p:sp>
        <p:nvSpPr>
          <p:cNvPr id="7" name="Oval 6"/>
          <p:cNvSpPr/>
          <p:nvPr/>
        </p:nvSpPr>
        <p:spPr>
          <a:xfrm>
            <a:off x="5786438" y="2698663"/>
            <a:ext cx="2571751" cy="10001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2400" b="1" dirty="0">
                <a:solidFill>
                  <a:schemeClr val="tx1"/>
                </a:solidFill>
                <a:latin typeface="Arial Narrow" pitchFamily="34" charset="0"/>
              </a:rPr>
              <a:t>Organic farming</a:t>
            </a:r>
          </a:p>
        </p:txBody>
      </p:sp>
      <p:sp>
        <p:nvSpPr>
          <p:cNvPr id="8" name="Oval 7"/>
          <p:cNvSpPr/>
          <p:nvPr/>
        </p:nvSpPr>
        <p:spPr>
          <a:xfrm>
            <a:off x="3214689" y="3929063"/>
            <a:ext cx="2571751" cy="10001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2400" dirty="0">
                <a:solidFill>
                  <a:schemeClr val="tx1"/>
                </a:solidFill>
                <a:latin typeface="Arial Narrow" pitchFamily="34" charset="0"/>
              </a:rPr>
              <a:t>Natural predators destroyed</a:t>
            </a:r>
          </a:p>
        </p:txBody>
      </p:sp>
      <p:sp>
        <p:nvSpPr>
          <p:cNvPr id="9" name="Oval 8"/>
          <p:cNvSpPr/>
          <p:nvPr/>
        </p:nvSpPr>
        <p:spPr>
          <a:xfrm>
            <a:off x="1" y="4143376"/>
            <a:ext cx="2571751" cy="10001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2400" dirty="0">
                <a:solidFill>
                  <a:schemeClr val="tx1"/>
                </a:solidFill>
                <a:latin typeface="Arial Narrow" pitchFamily="34" charset="0"/>
              </a:rPr>
              <a:t>Chemicals wash into rivers</a:t>
            </a:r>
          </a:p>
        </p:txBody>
      </p:sp>
      <p:sp>
        <p:nvSpPr>
          <p:cNvPr id="10" name="Oval 9"/>
          <p:cNvSpPr/>
          <p:nvPr/>
        </p:nvSpPr>
        <p:spPr>
          <a:xfrm>
            <a:off x="3143250" y="2857501"/>
            <a:ext cx="2571751" cy="10001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2400" dirty="0">
                <a:solidFill>
                  <a:schemeClr val="tx1"/>
                </a:solidFill>
                <a:latin typeface="Arial Narrow" pitchFamily="34" charset="0"/>
              </a:rPr>
              <a:t>Animals live in crowded conditions</a:t>
            </a:r>
          </a:p>
        </p:txBody>
      </p:sp>
      <p:sp>
        <p:nvSpPr>
          <p:cNvPr id="11" name="Oval 10"/>
          <p:cNvSpPr/>
          <p:nvPr/>
        </p:nvSpPr>
        <p:spPr>
          <a:xfrm>
            <a:off x="7000876" y="3698788"/>
            <a:ext cx="2143125" cy="100012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2400" dirty="0" smtClean="0">
                <a:solidFill>
                  <a:schemeClr val="tx1"/>
                </a:solidFill>
                <a:latin typeface="Arial Narrow" pitchFamily="34" charset="0"/>
              </a:rPr>
              <a:t>insufficient </a:t>
            </a:r>
            <a:r>
              <a:rPr lang="en-GB" sz="2400" dirty="0">
                <a:solidFill>
                  <a:schemeClr val="tx1"/>
                </a:solidFill>
                <a:latin typeface="Arial Narrow" pitchFamily="34" charset="0"/>
              </a:rPr>
              <a:t>yields</a:t>
            </a:r>
          </a:p>
        </p:txBody>
      </p:sp>
      <p:sp>
        <p:nvSpPr>
          <p:cNvPr id="12" name="Oval 11"/>
          <p:cNvSpPr/>
          <p:nvPr/>
        </p:nvSpPr>
        <p:spPr>
          <a:xfrm>
            <a:off x="2071689" y="4857751"/>
            <a:ext cx="3070831" cy="142966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2400" dirty="0">
                <a:solidFill>
                  <a:schemeClr val="tx1"/>
                </a:solidFill>
                <a:latin typeface="Arial Narrow" pitchFamily="34" charset="0"/>
              </a:rPr>
              <a:t>Forests are destroyed to create large open fields</a:t>
            </a:r>
          </a:p>
        </p:txBody>
      </p:sp>
      <p:cxnSp>
        <p:nvCxnSpPr>
          <p:cNvPr id="14" name="Straight Connector 13"/>
          <p:cNvCxnSpPr>
            <a:endCxn id="6" idx="5"/>
          </p:cNvCxnSpPr>
          <p:nvPr/>
        </p:nvCxnSpPr>
        <p:spPr>
          <a:xfrm rot="16200000" flipV="1">
            <a:off x="1714501" y="2357439"/>
            <a:ext cx="431800" cy="139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7"/>
          </p:cNvCxnSpPr>
          <p:nvPr/>
        </p:nvCxnSpPr>
        <p:spPr>
          <a:xfrm rot="5400000" flipH="1" flipV="1">
            <a:off x="2614612" y="2590801"/>
            <a:ext cx="333375" cy="1524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8" idx="1"/>
          </p:cNvCxnSpPr>
          <p:nvPr/>
        </p:nvCxnSpPr>
        <p:spPr>
          <a:xfrm>
            <a:off x="3000375" y="3500439"/>
            <a:ext cx="590551" cy="57467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2178844" y="4107657"/>
            <a:ext cx="1143000" cy="50006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9" idx="0"/>
          </p:cNvCxnSpPr>
          <p:nvPr/>
        </p:nvCxnSpPr>
        <p:spPr>
          <a:xfrm rot="16200000" flipH="1">
            <a:off x="1143000" y="4000500"/>
            <a:ext cx="28575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000375" y="3071814"/>
            <a:ext cx="285751" cy="7143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7143749" y="1285875"/>
            <a:ext cx="2000251" cy="13573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2400" dirty="0">
                <a:solidFill>
                  <a:schemeClr val="tx1"/>
                </a:solidFill>
                <a:latin typeface="Arial Narrow" pitchFamily="34" charset="0"/>
              </a:rPr>
              <a:t>More blemishes on crops</a:t>
            </a:r>
          </a:p>
        </p:txBody>
      </p:sp>
      <p:sp>
        <p:nvSpPr>
          <p:cNvPr id="28" name="Oval 27"/>
          <p:cNvSpPr/>
          <p:nvPr/>
        </p:nvSpPr>
        <p:spPr>
          <a:xfrm>
            <a:off x="4714875" y="1198167"/>
            <a:ext cx="2571751" cy="90275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2400" dirty="0">
                <a:solidFill>
                  <a:schemeClr val="tx1"/>
                </a:solidFill>
                <a:latin typeface="Arial Narrow" pitchFamily="34" charset="0"/>
              </a:rPr>
              <a:t>More expensive</a:t>
            </a:r>
          </a:p>
        </p:txBody>
      </p:sp>
      <p:sp>
        <p:nvSpPr>
          <p:cNvPr id="29" name="Oval 28"/>
          <p:cNvSpPr/>
          <p:nvPr/>
        </p:nvSpPr>
        <p:spPr>
          <a:xfrm>
            <a:off x="5429250" y="4572001"/>
            <a:ext cx="2571751" cy="100012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2400" dirty="0">
                <a:solidFill>
                  <a:schemeClr val="tx1"/>
                </a:solidFill>
                <a:latin typeface="Arial Narrow" pitchFamily="34" charset="0"/>
              </a:rPr>
              <a:t>More farm workers needed</a:t>
            </a:r>
          </a:p>
        </p:txBody>
      </p:sp>
      <p:cxnSp>
        <p:nvCxnSpPr>
          <p:cNvPr id="31" name="Straight Connector 30"/>
          <p:cNvCxnSpPr/>
          <p:nvPr/>
        </p:nvCxnSpPr>
        <p:spPr>
          <a:xfrm rot="16200000" flipV="1">
            <a:off x="6250782" y="2250282"/>
            <a:ext cx="642937" cy="28575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6822282" y="2250283"/>
            <a:ext cx="428625" cy="35718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 flipV="1">
            <a:off x="8179594" y="3393282"/>
            <a:ext cx="285750" cy="214312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 flipH="1" flipV="1">
            <a:off x="6072190" y="4000501"/>
            <a:ext cx="928687" cy="21431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93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u="sng" dirty="0"/>
              <a:t>III Example of breeding : battery cages </a:t>
            </a:r>
            <a:r>
              <a:rPr lang="en-GB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GB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endParaRPr lang="fr-F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5" y="2164628"/>
            <a:ext cx="3926073" cy="245868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644" y="3563256"/>
            <a:ext cx="4287958" cy="258315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Rectangle 8"/>
          <p:cNvSpPr/>
          <p:nvPr/>
        </p:nvSpPr>
        <p:spPr>
          <a:xfrm>
            <a:off x="4304602" y="1879237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100" dirty="0"/>
              <a:t>In 1990, </a:t>
            </a:r>
            <a:r>
              <a:rPr lang="fr-FR" sz="2100" dirty="0" err="1"/>
              <a:t>North</a:t>
            </a:r>
            <a:r>
              <a:rPr lang="fr-FR" sz="2100" dirty="0"/>
              <a:t> and Bell </a:t>
            </a:r>
            <a:r>
              <a:rPr lang="fr-FR" sz="2100" dirty="0" err="1"/>
              <a:t>reported</a:t>
            </a:r>
            <a:r>
              <a:rPr lang="fr-FR" sz="2100" dirty="0"/>
              <a:t> </a:t>
            </a:r>
            <a:r>
              <a:rPr lang="fr-FR" sz="2100" dirty="0" err="1"/>
              <a:t>that</a:t>
            </a:r>
            <a:r>
              <a:rPr lang="fr-FR" sz="2100" dirty="0"/>
              <a:t> 75% of all commercial </a:t>
            </a:r>
            <a:r>
              <a:rPr lang="fr-FR" sz="2100" dirty="0" err="1"/>
              <a:t>layers</a:t>
            </a:r>
            <a:r>
              <a:rPr lang="fr-FR" sz="2100" dirty="0"/>
              <a:t> in the world and 95% in the United States </a:t>
            </a:r>
            <a:r>
              <a:rPr lang="fr-FR" sz="2100" dirty="0" err="1"/>
              <a:t>were</a:t>
            </a:r>
            <a:r>
              <a:rPr lang="fr-FR" sz="2100" dirty="0"/>
              <a:t> </a:t>
            </a:r>
            <a:r>
              <a:rPr lang="fr-FR" sz="2100" dirty="0" err="1"/>
              <a:t>kept</a:t>
            </a:r>
            <a:r>
              <a:rPr lang="fr-FR" sz="2100" dirty="0"/>
              <a:t> in cages.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325" y="5099630"/>
            <a:ext cx="421991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00" dirty="0"/>
              <a:t> over 60% of the </a:t>
            </a:r>
            <a:r>
              <a:rPr lang="fr-FR" sz="2100" dirty="0" err="1"/>
              <a:t>world’s</a:t>
            </a:r>
            <a:r>
              <a:rPr lang="fr-FR" sz="2100" dirty="0"/>
              <a:t> </a:t>
            </a:r>
            <a:r>
              <a:rPr lang="fr-FR" sz="2100" dirty="0" err="1"/>
              <a:t>eggs</a:t>
            </a:r>
            <a:r>
              <a:rPr lang="fr-FR" sz="2100" dirty="0"/>
              <a:t> are </a:t>
            </a:r>
            <a:r>
              <a:rPr lang="fr-FR" sz="2100" dirty="0" err="1"/>
              <a:t>produced</a:t>
            </a:r>
            <a:r>
              <a:rPr lang="fr-FR" sz="2100" dirty="0"/>
              <a:t> in </a:t>
            </a:r>
            <a:r>
              <a:rPr lang="fr-FR" sz="2100" dirty="0" err="1"/>
              <a:t>industrial</a:t>
            </a:r>
            <a:r>
              <a:rPr lang="fr-FR" sz="2100" dirty="0"/>
              <a:t> </a:t>
            </a:r>
            <a:r>
              <a:rPr lang="fr-FR" sz="2100" dirty="0" err="1"/>
              <a:t>systems</a:t>
            </a:r>
            <a:r>
              <a:rPr lang="fr-FR" sz="2100" dirty="0"/>
              <a:t>, </a:t>
            </a:r>
            <a:r>
              <a:rPr lang="fr-FR" sz="2100" dirty="0" err="1"/>
              <a:t>mostly</a:t>
            </a:r>
            <a:r>
              <a:rPr lang="fr-FR" sz="2100" dirty="0"/>
              <a:t> </a:t>
            </a:r>
            <a:r>
              <a:rPr lang="fr-FR" sz="2100" dirty="0" err="1"/>
              <a:t>using</a:t>
            </a:r>
            <a:r>
              <a:rPr lang="fr-FR" sz="2100" dirty="0"/>
              <a:t> </a:t>
            </a:r>
            <a:r>
              <a:rPr lang="fr-FR" sz="2100" dirty="0" err="1"/>
              <a:t>battery</a:t>
            </a:r>
            <a:r>
              <a:rPr lang="fr-FR" sz="2100" dirty="0"/>
              <a:t> cages (2004)</a:t>
            </a:r>
            <a:r>
              <a:rPr lang="fr-F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  <a:endParaRPr lang="fr-F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283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1) </a:t>
            </a:r>
            <a:r>
              <a:rPr lang="fr-FR" dirty="0" err="1" smtClean="0"/>
              <a:t>Advantages</a:t>
            </a:r>
            <a:r>
              <a:rPr lang="fr-FR" dirty="0"/>
              <a:t>:</a:t>
            </a:r>
            <a:r>
              <a:rPr lang="fr-FR" u="sng" dirty="0"/>
              <a:t/>
            </a:r>
            <a:br>
              <a:rPr lang="fr-FR" u="sng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645278" y="1136812"/>
            <a:ext cx="8498723" cy="51924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u="sng" dirty="0" smtClean="0"/>
          </a:p>
          <a:p>
            <a:pPr>
              <a:buFont typeface="Wingdings" charset="2"/>
              <a:buChar char="ü"/>
            </a:pPr>
            <a:r>
              <a:rPr lang="en-GB" dirty="0" smtClean="0"/>
              <a:t>Poultry (with pig) production is a vital part of UK agriculture and accounts for around 1/5 of total agricultural output.</a:t>
            </a:r>
          </a:p>
          <a:p>
            <a:pPr>
              <a:buFont typeface="Wingdings" charset="2"/>
              <a:buChar char="ü"/>
            </a:pPr>
            <a:r>
              <a:rPr lang="en-GB" dirty="0" smtClean="0"/>
              <a:t>Eggs are cleaner</a:t>
            </a:r>
          </a:p>
          <a:p>
            <a:pPr>
              <a:buFont typeface="Wingdings" charset="2"/>
              <a:buChar char="ü"/>
            </a:pPr>
            <a:r>
              <a:rPr lang="en-GB" dirty="0"/>
              <a:t>L</a:t>
            </a:r>
            <a:r>
              <a:rPr lang="en-GB" dirty="0" smtClean="0"/>
              <a:t>ess feed is required to produce a dozen eggs</a:t>
            </a:r>
          </a:p>
          <a:p>
            <a:pPr>
              <a:buFont typeface="Wingdings" charset="2"/>
              <a:buChar char="ü"/>
            </a:pPr>
            <a:r>
              <a:rPr lang="en-GB" dirty="0" smtClean="0"/>
              <a:t>Better yield than conventional farming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831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Encrier">
  <a:themeElements>
    <a:clrScheme name="Encrier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Encrier">
      <a:maj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Encrier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Encrier.thmx</Template>
  <TotalTime>530</TotalTime>
  <Words>758</Words>
  <Application>Microsoft Macintosh PowerPoint</Application>
  <PresentationFormat>Présentation à l'écran (4:3)</PresentationFormat>
  <Paragraphs>168</Paragraphs>
  <Slides>17</Slides>
  <Notes>0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18" baseType="lpstr">
      <vt:lpstr>Encrier</vt:lpstr>
      <vt:lpstr>Intensive Agriculture </vt:lpstr>
      <vt:lpstr>Stop prejudges …</vt:lpstr>
      <vt:lpstr>Plan</vt:lpstr>
      <vt:lpstr> Introduction</vt:lpstr>
      <vt:lpstr>1)Definition </vt:lpstr>
      <vt:lpstr>2)Advantages</vt:lpstr>
      <vt:lpstr>3)Disadvantages</vt:lpstr>
      <vt:lpstr>III Example of breeding : battery cages  </vt:lpstr>
      <vt:lpstr>1) Advantages: </vt:lpstr>
      <vt:lpstr>2) Disadvantages: </vt:lpstr>
      <vt:lpstr>II Example of growing : GM Crops  </vt:lpstr>
      <vt:lpstr>Présentation PowerPoint</vt:lpstr>
      <vt:lpstr>Présentation PowerPoint</vt:lpstr>
      <vt:lpstr>2) Advantages/Disadvantages</vt:lpstr>
      <vt:lpstr>3) GMOs at the heart of global issues</vt:lpstr>
      <vt:lpstr>Conclusion</vt:lpstr>
      <vt:lpstr>Sitography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Intensive Agriculture </dc:title>
  <dc:creator>Paul Rapeneau</dc:creator>
  <cp:lastModifiedBy>Paul Rapeneau</cp:lastModifiedBy>
  <cp:revision>57</cp:revision>
  <dcterms:created xsi:type="dcterms:W3CDTF">2013-03-28T16:19:41Z</dcterms:created>
  <dcterms:modified xsi:type="dcterms:W3CDTF">2013-03-29T12:32:22Z</dcterms:modified>
</cp:coreProperties>
</file>